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60" r:id="rId3"/>
    <p:sldMasterId id="2147483672" r:id="rId4"/>
  </p:sldMasterIdLst>
  <p:notesMasterIdLst>
    <p:notesMasterId r:id="rId15"/>
  </p:notes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58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37A76EA-6CBF-EC49-B1B1-4BE8F594063A}">
          <p14:sldIdLst>
            <p14:sldId id="256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58"/>
          </p14:sldIdLst>
        </p14:section>
        <p14:section name="Sección sin título" id="{E98B6C30-F9F9-BF4A-B4C2-4DABDC78797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5"/>
  </p:normalViewPr>
  <p:slideViewPr>
    <p:cSldViewPr snapToGrid="0" snapToObjects="1">
      <p:cViewPr varScale="1">
        <p:scale>
          <a:sx n="108" d="100"/>
          <a:sy n="108" d="100"/>
        </p:scale>
        <p:origin x="175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A90EF-4A52-AF41-A649-F08E16E5E8C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22FDC-1E5C-6949-ACC9-98371F30477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900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22FDC-1E5C-6949-ACC9-98371F30477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770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141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711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6175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6611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2688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354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8357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029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1805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159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6487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3292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9238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3175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7294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506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9847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2886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8331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0814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167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1293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0285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3235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5355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0437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9438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3837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0998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7403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7372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54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5580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899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8008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6395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939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793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797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738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550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975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590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842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io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4047" cy="70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9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891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19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gos.ugto.mx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" b="2509"/>
          <a:stretch/>
        </p:blipFill>
        <p:spPr>
          <a:xfrm>
            <a:off x="0" y="0"/>
            <a:ext cx="9135291" cy="688848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0" y="4403447"/>
            <a:ext cx="91511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000000"/>
                </a:solidFill>
                <a:latin typeface="Raleway Regular"/>
                <a:cs typeface="Raleway Regular"/>
              </a:rPr>
              <a:t>Alta, modificación e inhabilitación de aranceles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799B06B-AEC7-47E8-8686-847D1F45F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445" y="3106676"/>
            <a:ext cx="7772400" cy="1470025"/>
          </a:xfrm>
        </p:spPr>
        <p:txBody>
          <a:bodyPr>
            <a:noAutofit/>
          </a:bodyPr>
          <a:lstStyle/>
          <a:p>
            <a:r>
              <a:rPr lang="es-MX" sz="2800" b="1" dirty="0">
                <a:latin typeface="Raleway" panose="020B0503030101060003" pitchFamily="34" charset="0"/>
              </a:rPr>
              <a:t>CREACIÓN DE CUENTAS DE INGRESO EN SAP </a:t>
            </a:r>
            <a:br>
              <a:rPr lang="es-MX" sz="2800" b="1" dirty="0">
                <a:latin typeface="Raleway" panose="020B0503030101060003" pitchFamily="34" charset="0"/>
              </a:rPr>
            </a:br>
            <a:r>
              <a:rPr lang="es-MX" sz="2800" b="1" dirty="0">
                <a:latin typeface="Raleway" panose="020B0503030101060003" pitchFamily="34" charset="0"/>
              </a:rPr>
              <a:t>Y ARANCELES EN PAGINA DE PAGOS UG</a:t>
            </a:r>
            <a:br>
              <a:rPr lang="es-MX" sz="2800" b="1" dirty="0">
                <a:latin typeface="Raleway" panose="020B0503030101060003" pitchFamily="34" charset="0"/>
              </a:rPr>
            </a:br>
            <a:r>
              <a:rPr lang="es-MX" sz="2800" b="1" dirty="0">
                <a:solidFill>
                  <a:schemeClr val="accent1"/>
                </a:solidFill>
                <a:latin typeface="Raleway" panose="020B0503030101060003" pitchFamily="34" charset="0"/>
              </a:rPr>
              <a:t>www.pagos.ugto.mx</a:t>
            </a:r>
            <a:br>
              <a:rPr lang="es-MX" sz="2800" b="1" dirty="0">
                <a:latin typeface="Raleway" panose="020B0503030101060003" pitchFamily="34" charset="0"/>
              </a:rPr>
            </a:br>
            <a:endParaRPr lang="es-MX" sz="2800" b="1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5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" b="-62"/>
          <a:stretch/>
        </p:blipFill>
        <p:spPr>
          <a:xfrm>
            <a:off x="0" y="-17417"/>
            <a:ext cx="9144000" cy="687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7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71765"/>
            <a:ext cx="7525265" cy="1143000"/>
          </a:xfrm>
        </p:spPr>
        <p:txBody>
          <a:bodyPr>
            <a:no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CREACIÓN CUENTAS DE INGRESOS Y ALTA DE ARANCELES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35725"/>
            <a:ext cx="8229600" cy="56248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800" b="1" dirty="0">
                <a:latin typeface="Raleway" panose="020B0503030101060003" pitchFamily="34" charset="0"/>
              </a:rPr>
              <a:t>Pasos a seguir para la creación de cuentas de ingresos y alta de aranceles:</a:t>
            </a:r>
          </a:p>
          <a:p>
            <a:pPr marL="0" indent="0" algn="just">
              <a:buNone/>
            </a:pPr>
            <a:endParaRPr lang="es-MX" sz="1800" b="1" dirty="0">
              <a:latin typeface="Raleway" panose="020B0503030101060003" pitchFamily="34" charset="0"/>
            </a:endParaRPr>
          </a:p>
          <a:p>
            <a:pPr marL="457200" indent="-457200" algn="just">
              <a:buAutoNum type="arabicPeriod"/>
            </a:pPr>
            <a:r>
              <a:rPr lang="es-MX" sz="1800" dirty="0">
                <a:latin typeface="Raleway" panose="020B0503030101060003" pitchFamily="34" charset="0"/>
              </a:rPr>
              <a:t>Solicitud de parte de Personal Académico o Directores de División y de Escuelas de Nivel Medio Superior a su Enlace o Coordinador Administrativo.</a:t>
            </a:r>
          </a:p>
          <a:p>
            <a:pPr marL="457200" indent="-457200" algn="just">
              <a:buAutoNum type="arabicPeriod"/>
            </a:pPr>
            <a:endParaRPr lang="es-MX" sz="1800" dirty="0">
              <a:latin typeface="Raleway" panose="020B0503030101060003" pitchFamily="34" charset="0"/>
            </a:endParaRPr>
          </a:p>
          <a:p>
            <a:pPr marL="457200" indent="-457200" algn="just">
              <a:buAutoNum type="arabicPeriod"/>
            </a:pPr>
            <a:r>
              <a:rPr lang="es-MX" sz="1800" dirty="0">
                <a:latin typeface="Raleway" panose="020B0503030101060003" pitchFamily="34" charset="0"/>
              </a:rPr>
              <a:t>Solicitud del Enlace o Coordinador Administrativo de la División o ENMS al Coordinador General de Apoyo Administrativo (*) de Campus o del CNMS según corresponda .</a:t>
            </a:r>
          </a:p>
          <a:p>
            <a:pPr marL="457200" indent="-457200" algn="just">
              <a:buAutoNum type="arabicPeriod"/>
            </a:pPr>
            <a:endParaRPr lang="es-MX" sz="1800" dirty="0">
              <a:latin typeface="Raleway" panose="020B0503030101060003" pitchFamily="34" charset="0"/>
            </a:endParaRPr>
          </a:p>
          <a:p>
            <a:pPr marL="457200" indent="-457200" algn="just">
              <a:buAutoNum type="arabicPeriod"/>
            </a:pPr>
            <a:r>
              <a:rPr lang="es-MX" sz="1800" dirty="0">
                <a:latin typeface="Raleway" panose="020B0503030101060003" pitchFamily="34" charset="0"/>
              </a:rPr>
              <a:t>En caso de ser procedente, el Coordinador General de Apoyo Administrativo (*) enviará oficio al Director de Recursos Financieros, C.P. Pedro Rocha Montalvo, en atención al Jefe de Tesorería, C.P. Rafael Ixta Ortega, solicitando la creación del arancel y/o cuenta de ingresos correspondiente.</a:t>
            </a:r>
          </a:p>
          <a:p>
            <a:pPr marL="0" indent="0" algn="just">
              <a:buNone/>
            </a:pPr>
            <a:endParaRPr lang="es-MX" sz="1800" dirty="0">
              <a:latin typeface="Raleway" panose="020B0503030101060003" pitchFamily="34" charset="0"/>
            </a:endParaRPr>
          </a:p>
          <a:p>
            <a:pPr marL="0" indent="0" algn="just">
              <a:buNone/>
            </a:pPr>
            <a:r>
              <a:rPr lang="es-MX" sz="1800" dirty="0">
                <a:latin typeface="Raleway" panose="020B0503030101060003" pitchFamily="34" charset="0"/>
              </a:rPr>
              <a:t>(*) O en su caso, al Coordinador de Recursos Financieros, según lo definan al interior del respectivo Campus y CNMS</a:t>
            </a:r>
          </a:p>
        </p:txBody>
      </p:sp>
    </p:spTree>
    <p:extLst>
      <p:ext uri="{BB962C8B-B14F-4D97-AF65-F5344CB8AC3E}">
        <p14:creationId xmlns:p14="http://schemas.microsoft.com/office/powerpoint/2010/main" val="299286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883" y="932819"/>
            <a:ext cx="8090233" cy="56455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sz="1800" dirty="0">
                <a:latin typeface="Raleway" panose="020B0503030101060003" pitchFamily="34" charset="0"/>
              </a:rPr>
              <a:t>Concepto de ingreso al que corresponda el arancel. </a:t>
            </a:r>
          </a:p>
          <a:p>
            <a:pPr marL="457200" lvl="1" indent="0">
              <a:buNone/>
            </a:pPr>
            <a:r>
              <a:rPr lang="es-MX" sz="1600" b="1" dirty="0">
                <a:latin typeface="Raleway" panose="020B0503030101060003" pitchFamily="34" charset="0"/>
              </a:rPr>
              <a:t>Ejemplo: </a:t>
            </a:r>
            <a:r>
              <a:rPr lang="es-MX" sz="1600" dirty="0">
                <a:latin typeface="Raleway" panose="020B0503030101060003" pitchFamily="34" charset="0"/>
              </a:rPr>
              <a:t>curso, taller, diplomado, etc.</a:t>
            </a:r>
          </a:p>
          <a:p>
            <a:pPr>
              <a:buFont typeface="Wingdings" panose="05000000000000000000" pitchFamily="2" charset="2"/>
              <a:buChar char="v"/>
            </a:pPr>
            <a:endParaRPr lang="es-MX" sz="1800" dirty="0">
              <a:latin typeface="Raleway" panose="020B05030301010600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sz="1800" dirty="0">
                <a:latin typeface="Raleway" panose="020B0503030101060003" pitchFamily="34" charset="0"/>
              </a:rPr>
              <a:t>Nombre propuesto del arancel o ingreso a recibir </a:t>
            </a:r>
            <a:r>
              <a:rPr lang="es-MX" sz="1800" dirty="0">
                <a:solidFill>
                  <a:srgbClr val="FF0000"/>
                </a:solidFill>
                <a:latin typeface="Raleway" panose="020B0503030101060003" pitchFamily="34" charset="0"/>
              </a:rPr>
              <a:t>(Máximo 50 caracteres)</a:t>
            </a:r>
          </a:p>
          <a:p>
            <a:pPr>
              <a:buFont typeface="Wingdings" panose="05000000000000000000" pitchFamily="2" charset="2"/>
              <a:buChar char="v"/>
            </a:pPr>
            <a:endParaRPr lang="es-MX" sz="1800" dirty="0">
              <a:solidFill>
                <a:srgbClr val="FF0000"/>
              </a:solidFill>
              <a:latin typeface="Raleway" panose="020B05030301010600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sz="1800" dirty="0">
                <a:latin typeface="Raleway" panose="020B0503030101060003" pitchFamily="34" charset="0"/>
              </a:rPr>
              <a:t>Centro de Beneficio en el cual se registrarán los ingresos recaudados.</a:t>
            </a:r>
          </a:p>
          <a:p>
            <a:pPr>
              <a:buFont typeface="Wingdings" panose="05000000000000000000" pitchFamily="2" charset="2"/>
              <a:buChar char="v"/>
            </a:pPr>
            <a:endParaRPr lang="es-MX" sz="1800" dirty="0">
              <a:latin typeface="Raleway" panose="020B05030301010600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sz="1800" dirty="0">
                <a:latin typeface="Raleway" panose="020B0503030101060003" pitchFamily="34" charset="0"/>
              </a:rPr>
              <a:t>Monto o importe a cobrar o cantidad en $0.00 si se trata de un arancel de libre captura o variable.</a:t>
            </a:r>
          </a:p>
          <a:p>
            <a:pPr>
              <a:buFont typeface="Wingdings" panose="05000000000000000000" pitchFamily="2" charset="2"/>
              <a:buChar char="v"/>
            </a:pPr>
            <a:endParaRPr lang="es-MX" sz="1800" dirty="0">
              <a:latin typeface="Raleway" panose="020B05030301010600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sz="1800" dirty="0">
                <a:latin typeface="Raleway" panose="020B0503030101060003" pitchFamily="34" charset="0"/>
              </a:rPr>
              <a:t>Leyenda en el pago (si existe).</a:t>
            </a:r>
          </a:p>
          <a:p>
            <a:pPr>
              <a:buFont typeface="Wingdings" panose="05000000000000000000" pitchFamily="2" charset="2"/>
              <a:buChar char="v"/>
            </a:pPr>
            <a:endParaRPr lang="es-MX" sz="1800" dirty="0">
              <a:latin typeface="Raleway" panose="020B05030301010600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sz="1800" dirty="0">
                <a:latin typeface="Raleway" panose="020B0503030101060003" pitchFamily="34" charset="0"/>
              </a:rPr>
              <a:t>Incluir un correo o correos para la notificación del mismo.</a:t>
            </a:r>
          </a:p>
          <a:p>
            <a:pPr>
              <a:buFont typeface="Wingdings" panose="05000000000000000000" pitchFamily="2" charset="2"/>
              <a:buChar char="v"/>
            </a:pPr>
            <a:endParaRPr lang="es-MX" sz="1800" dirty="0">
              <a:latin typeface="Raleway" panose="020B05030301010600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sz="1800" dirty="0">
                <a:latin typeface="Raleway" panose="020B0503030101060003" pitchFamily="34" charset="0"/>
              </a:rPr>
              <a:t>Firma del Coordinador General de Apoyo Administrativo o en su caso, del Coordinador de Recursos Financieros de Campus o CNMS.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1D14A6C-0AA0-40F6-8CFA-55A1887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0182"/>
            <a:ext cx="8229601" cy="1143001"/>
          </a:xfrm>
        </p:spPr>
        <p:txBody>
          <a:bodyPr>
            <a:no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CONTENIDO DEL OFICIO</a:t>
            </a:r>
          </a:p>
        </p:txBody>
      </p:sp>
    </p:spTree>
    <p:extLst>
      <p:ext uri="{BB962C8B-B14F-4D97-AF65-F5344CB8AC3E}">
        <p14:creationId xmlns:p14="http://schemas.microsoft.com/office/powerpoint/2010/main" val="380708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6753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TIEMPO DE RESPUESTA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5038" y="868931"/>
            <a:ext cx="8229600" cy="581595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MX" sz="1900" dirty="0">
                <a:latin typeface="Raleway" panose="020B0503030101060003" pitchFamily="34" charset="0"/>
              </a:rPr>
              <a:t>De uno a tres días hábiles contados a partir de la recepción del oficio de solicitud de creación de cuenta de ingreso y/o alta de arancel.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MX" sz="1900" dirty="0">
              <a:latin typeface="Raleway" panose="020B0503030101060003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1900" dirty="0">
                <a:latin typeface="Raleway" panose="020B0503030101060003" pitchFamily="34" charset="0"/>
              </a:rPr>
              <a:t>Lo anterior, depende del tipo de ingreso y División, ya que se derivan de cuentas de ingreso existentes y solo hay que asociar las mismas para la creación del arancel y la cuenta.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MX" sz="1900" dirty="0">
              <a:latin typeface="Raleway" panose="020B0503030101060003" pitchFamily="34" charset="0"/>
            </a:endParaRPr>
          </a:p>
          <a:p>
            <a:pPr marL="0" indent="0" algn="just">
              <a:buNone/>
            </a:pPr>
            <a:r>
              <a:rPr lang="es-MX" sz="1900" dirty="0">
                <a:latin typeface="Raleway" panose="020B0503030101060003" pitchFamily="34" charset="0"/>
              </a:rPr>
              <a:t>El Elemento PEP (proyecto presupuestal) lo generan en el Departamento de 	Gestión Presupuestal y es el mismo tanto para registrar los ingresos recaudados como para la ejecución del gasto respectivo.</a:t>
            </a:r>
          </a:p>
          <a:p>
            <a:pPr marL="0" indent="0" algn="just">
              <a:buNone/>
            </a:pPr>
            <a:r>
              <a:rPr lang="es-MX" sz="1900" dirty="0">
                <a:latin typeface="Raleway" panose="020B0503030101060003" pitchFamily="34" charset="0"/>
              </a:rPr>
              <a:t>	</a:t>
            </a:r>
          </a:p>
          <a:p>
            <a:pPr marL="0" indent="0" algn="just">
              <a:buNone/>
            </a:pPr>
            <a:r>
              <a:rPr lang="es-MX" sz="1900" dirty="0">
                <a:latin typeface="Raleway" panose="020B0503030101060003" pitchFamily="34" charset="0"/>
              </a:rPr>
              <a:t>En algunos casos, donde sea necesaria la creación de una cuenta de mayor en SAP, el tiempo de respuesta puede resulta mayor, aproximadamente entre una y dos semanas. </a:t>
            </a:r>
          </a:p>
          <a:p>
            <a:pPr marL="0" indent="0" algn="just">
              <a:buNone/>
            </a:pPr>
            <a:endParaRPr lang="es-MX" sz="1900" dirty="0">
              <a:latin typeface="Raleway" panose="020B0503030101060003" pitchFamily="34" charset="0"/>
            </a:endParaRPr>
          </a:p>
          <a:p>
            <a:pPr marL="0" indent="0" algn="just">
              <a:buNone/>
            </a:pPr>
            <a:r>
              <a:rPr lang="es-MX" sz="1900" dirty="0">
                <a:latin typeface="Raleway" panose="020B0503030101060003" pitchFamily="34" charset="0"/>
              </a:rPr>
              <a:t>En ocasiones particulares, solicitamos el apoyo de parte del personal de la Dirección de Servicios y Tecnologías de la Información para generar ligas de 	congresos o eventos académicos o nuevas unidades.</a:t>
            </a:r>
          </a:p>
        </p:txBody>
      </p:sp>
    </p:spTree>
    <p:extLst>
      <p:ext uri="{BB962C8B-B14F-4D97-AF65-F5344CB8AC3E}">
        <p14:creationId xmlns:p14="http://schemas.microsoft.com/office/powerpoint/2010/main" val="254785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749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NOTIFICACIÓN DE ARANCEL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6800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MX" sz="2000" dirty="0">
                <a:latin typeface="Raleway" panose="020B0503030101060003"/>
              </a:rPr>
              <a:t>Se notifica mediante correo electrónico al Coordinador General de Apoyo Administrativo o Coordinador de Recursos Financieros de Campus o CNMS, o en caso de ser requerido por el solicitante, se notifica mediante oficio.</a:t>
            </a:r>
          </a:p>
          <a:p>
            <a:r>
              <a:rPr lang="es-MX" sz="2000" dirty="0">
                <a:latin typeface="Raleway" panose="020B0503030101060003"/>
              </a:rPr>
              <a:t>Contenido de la notificación:</a:t>
            </a:r>
          </a:p>
          <a:p>
            <a:endParaRPr lang="es-MX" sz="2000" dirty="0">
              <a:latin typeface="Raleway" panose="020B0503030101060003"/>
            </a:endParaRPr>
          </a:p>
          <a:p>
            <a:pPr marL="0" indent="0">
              <a:buNone/>
            </a:pPr>
            <a:endParaRPr lang="es-MX" sz="2000" dirty="0">
              <a:latin typeface="Raleway" panose="020B0503030101060003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A885A7E-A49C-4090-A2A1-B92E5B97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71" y="2732294"/>
            <a:ext cx="6768657" cy="229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5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224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VISTA DE ARANCEL EN PAGINA DE PAGOS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5938" y="920563"/>
            <a:ext cx="7914683" cy="3112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000" dirty="0">
                <a:solidFill>
                  <a:schemeClr val="accent1"/>
                </a:solidFill>
                <a:latin typeface="Raleway" panose="020B0503030101060003" pitchFamily="34" charset="0"/>
              </a:rPr>
              <a:t>www.pagos.ugto.mx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15558" r="1363" b="7877"/>
          <a:stretch/>
        </p:blipFill>
        <p:spPr>
          <a:xfrm>
            <a:off x="421447" y="1587701"/>
            <a:ext cx="8217409" cy="358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9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1528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MODIFICACIÓN DE ARANCELES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7402" y="974325"/>
            <a:ext cx="8229600" cy="57194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sz="2000" dirty="0">
                <a:latin typeface="Raleway" panose="020B0503030101060003" pitchFamily="34" charset="0"/>
              </a:rPr>
              <a:t>Únicamente se llevará a cabo la modificación de aranceles a solicitud por escrito – oficio o correo electrónico – por parte del Coordinador General de Apoyo Administrativo o del Coordinador de Recursos Financieros de los Campus o del CNMS</a:t>
            </a:r>
            <a:endParaRPr lang="es-MX" sz="2000" b="1" dirty="0">
              <a:latin typeface="Raleway" panose="020B0503030101060003" pitchFamily="34" charset="0"/>
            </a:endParaRPr>
          </a:p>
          <a:p>
            <a:pPr marL="0" indent="0">
              <a:buNone/>
            </a:pPr>
            <a:endParaRPr lang="es-MX" sz="1000" b="1" dirty="0">
              <a:latin typeface="Raleway" panose="020B0503030101060003" pitchFamily="34" charset="0"/>
            </a:endParaRPr>
          </a:p>
          <a:p>
            <a:pPr marL="0" indent="0">
              <a:buNone/>
            </a:pPr>
            <a:r>
              <a:rPr lang="es-MX" sz="2000" b="1" dirty="0">
                <a:latin typeface="Raleway" panose="020B0503030101060003" pitchFamily="34" charset="0"/>
              </a:rPr>
              <a:t>ELEMENTOS QUE SE PUEDEN MODIFICAR EN UN ARANCEL:</a:t>
            </a:r>
          </a:p>
          <a:p>
            <a:pPr marL="0" indent="0">
              <a:buNone/>
            </a:pPr>
            <a:endParaRPr lang="es-MX" sz="1000" dirty="0">
              <a:latin typeface="Raleway" panose="020B05030301010600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sz="2000" dirty="0">
                <a:latin typeface="Raleway" panose="020B0503030101060003" pitchFamily="34" charset="0"/>
              </a:rPr>
              <a:t>Importe del arancel</a:t>
            </a:r>
          </a:p>
          <a:p>
            <a:pPr>
              <a:buFont typeface="Wingdings" panose="05000000000000000000" pitchFamily="2" charset="2"/>
              <a:buChar char="v"/>
            </a:pPr>
            <a:endParaRPr lang="es-MX" sz="1000" dirty="0">
              <a:latin typeface="Raleway" panose="020B05030301010600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sz="2000" dirty="0">
                <a:latin typeface="Raleway" panose="020B0503030101060003" pitchFamily="34" charset="0"/>
              </a:rPr>
              <a:t>Visualización en pagina de pagos </a:t>
            </a:r>
            <a:r>
              <a:rPr lang="es-MX" sz="2000" dirty="0">
                <a:latin typeface="Raleway" panose="020B0503030101060003" pitchFamily="34" charset="0"/>
                <a:hlinkClick r:id="rId2"/>
              </a:rPr>
              <a:t>www.pagos.ugto.mx</a:t>
            </a:r>
            <a:endParaRPr lang="es-MX" sz="2000" dirty="0">
              <a:latin typeface="Raleway" panose="020B05030301010600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sz="1000" dirty="0">
              <a:latin typeface="Raleway" panose="020B05030301010600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sz="2000" dirty="0">
                <a:latin typeface="Raleway" panose="020B0503030101060003" pitchFamily="34" charset="0"/>
              </a:rPr>
              <a:t>Agregar o quitar leyendas en el contenido del arancel.</a:t>
            </a:r>
          </a:p>
          <a:p>
            <a:pPr>
              <a:buFont typeface="Wingdings" panose="05000000000000000000" pitchFamily="2" charset="2"/>
              <a:buChar char="v"/>
            </a:pPr>
            <a:endParaRPr lang="es-MX" sz="1000" dirty="0">
              <a:latin typeface="Raleway" panose="020B05030301010600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sz="2000" dirty="0">
                <a:latin typeface="Raleway" panose="020B0503030101060003" pitchFamily="34" charset="0"/>
              </a:rPr>
              <a:t>Renombrar el elemento PEP</a:t>
            </a:r>
          </a:p>
          <a:p>
            <a:pPr>
              <a:buFont typeface="Wingdings" panose="05000000000000000000" pitchFamily="2" charset="2"/>
              <a:buChar char="v"/>
            </a:pPr>
            <a:endParaRPr lang="es-MX" sz="1000" dirty="0">
              <a:latin typeface="Raleway" panose="020B0503030101060003" pitchFamily="34" charset="0"/>
            </a:endParaRPr>
          </a:p>
          <a:p>
            <a:pPr marL="0" indent="0" algn="ctr">
              <a:buNone/>
            </a:pPr>
            <a:r>
              <a:rPr lang="es-MX" sz="2000" b="1" dirty="0">
                <a:solidFill>
                  <a:srgbClr val="FF0000"/>
                </a:solidFill>
                <a:latin typeface="Raleway" panose="020B0503030101060003" pitchFamily="34" charset="0"/>
              </a:rPr>
              <a:t>	No se puede modificar el centro de beneficio con </a:t>
            </a:r>
          </a:p>
          <a:p>
            <a:pPr marL="0" indent="0" algn="ctr">
              <a:buNone/>
            </a:pPr>
            <a:r>
              <a:rPr lang="es-MX" sz="2000" b="1" dirty="0">
                <a:solidFill>
                  <a:srgbClr val="FF0000"/>
                </a:solidFill>
                <a:latin typeface="Raleway" panose="020B0503030101060003" pitchFamily="34" charset="0"/>
              </a:rPr>
              <a:t>el que fue dado de alta.</a:t>
            </a: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28754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2383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INHABILITACIÓN DE ARANCELES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6280" y="996519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MX" sz="2000" dirty="0">
                <a:latin typeface="Raleway" panose="020B0503030101060003" pitchFamily="34" charset="0"/>
              </a:rPr>
              <a:t>Únicamente se llevará a cabo la inhabilitación de aranceles a solicitud por escrito – oficio o correo electrónico – por parte del Coordinador General de Apoyo Administrativo o del Coordinador de Recursos Financieros de los Campus o del CNMS, lo que se traduce en que no se muestren los aranceles indicados en el Portal de Pagos de la UG.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MX" sz="2000" dirty="0">
              <a:latin typeface="Raleway" panose="020B0503030101060003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000" dirty="0">
                <a:latin typeface="Raleway" panose="020B0503030101060003" pitchFamily="34" charset="0"/>
              </a:rPr>
              <a:t>Es importante señalar que un arancel creado no se podrá eliminar o cancelar. Únicamente lo que procede es la inhabilitación del mismo, pero sigue existiendo contablemente para fines históricos y de consistencia en la recepción de ingresos por este rubro.</a:t>
            </a:r>
          </a:p>
        </p:txBody>
      </p:sp>
    </p:spTree>
    <p:extLst>
      <p:ext uri="{BB962C8B-B14F-4D97-AF65-F5344CB8AC3E}">
        <p14:creationId xmlns:p14="http://schemas.microsoft.com/office/powerpoint/2010/main" val="73257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8151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DUDAS Y ACLARACIONES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869526"/>
              </p:ext>
            </p:extLst>
          </p:nvPr>
        </p:nvGraphicFramePr>
        <p:xfrm>
          <a:off x="533727" y="1767016"/>
          <a:ext cx="8076546" cy="3890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5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0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  <a:latin typeface="Raleway" panose="020B0503030101060003" pitchFamily="34" charset="0"/>
                        </a:rPr>
                        <a:t>Universidad de Guanajuato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  <a:latin typeface="Raleway" panose="020B0503030101060003" pitchFamily="34" charset="0"/>
                        </a:rPr>
                        <a:t>Dirección de Recursos Financieros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  <a:latin typeface="Raleway" panose="020B0503030101060003" pitchFamily="34" charset="0"/>
                        </a:rPr>
                        <a:t>Departamento de Tesorería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085">
                <a:tc>
                  <a:txBody>
                    <a:bodyPr/>
                    <a:lstStyle/>
                    <a:p>
                      <a:pPr algn="ctr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506">
                <a:tc>
                  <a:txBody>
                    <a:bodyPr/>
                    <a:lstStyle/>
                    <a:p>
                      <a:pPr algn="ctr" fontAlgn="ctr"/>
                      <a:endParaRPr lang="es-MX" sz="5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5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5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  <a:latin typeface="Raleway" panose="020B0503030101060003" pitchFamily="34" charset="0"/>
                        </a:rPr>
                        <a:t>C.P. Carlos Raúl Cacique Soria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  <a:latin typeface="Raleway" panose="020B0503030101060003" pitchFamily="34" charset="0"/>
                        </a:rPr>
                        <a:t>C.P. Maria</a:t>
                      </a:r>
                      <a:r>
                        <a:rPr lang="es-MX" sz="900" b="1" u="none" strike="noStrike" baseline="0" dirty="0">
                          <a:effectLst/>
                          <a:latin typeface="Raleway" panose="020B0503030101060003" pitchFamily="34" charset="0"/>
                        </a:rPr>
                        <a:t> Guadalupe Gonzalez Villaseñor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77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  <a:latin typeface="Raleway" panose="020B0503030101060003" pitchFamily="34" charset="0"/>
                        </a:rPr>
                        <a:t>Correo: crcacique@ugto.mx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  <a:latin typeface="Raleway" panose="020B0503030101060003" pitchFamily="34" charset="0"/>
                        </a:rPr>
                        <a:t>Correo: mg.gonzalezvillasenor@ugto.mx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  <a:latin typeface="Raleway" panose="020B0503030101060003" pitchFamily="34" charset="0"/>
                        </a:rPr>
                        <a:t>Ext. 4138 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  <a:latin typeface="Raleway" panose="020B0503030101060003" pitchFamily="34" charset="0"/>
                        </a:rPr>
                        <a:t>Ext. 4154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233"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774"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  <a:latin typeface="Raleway" panose="020B0503030101060003" pitchFamily="34" charset="0"/>
                        </a:rPr>
                        <a:t>C.P. Rafael Ixta Ortega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774"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  <a:latin typeface="Raleway" panose="020B0503030101060003" pitchFamily="34" charset="0"/>
                        </a:rPr>
                        <a:t>Correo: r.ixta@ugto.mx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233"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233"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effectLst/>
                          <a:latin typeface="Raleway" panose="020B0503030101060003" pitchFamily="34" charset="0"/>
                        </a:rPr>
                        <a:t>Tel. 73-2-00-06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anose="020B05030301010600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288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673</Words>
  <Application>Microsoft Office PowerPoint</Application>
  <PresentationFormat>Presentación en pantalla (4:3)</PresentationFormat>
  <Paragraphs>75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Calibri</vt:lpstr>
      <vt:lpstr>Raleway</vt:lpstr>
      <vt:lpstr>Raleway Regular</vt:lpstr>
      <vt:lpstr>Wingdings</vt:lpstr>
      <vt:lpstr>Tema de Office</vt:lpstr>
      <vt:lpstr>2_Diseño personalizado</vt:lpstr>
      <vt:lpstr>Diseño personalizado</vt:lpstr>
      <vt:lpstr>1_Diseño personalizado</vt:lpstr>
      <vt:lpstr>CREACIÓN DE CUENTAS DE INGRESO EN SAP  Y ARANCELES EN PAGINA DE PAGOS UG www.pagos.ugto.mx </vt:lpstr>
      <vt:lpstr>CREACIÓN CUENTAS DE INGRESOS Y ALTA DE ARANCELES</vt:lpstr>
      <vt:lpstr>CONTENIDO DEL OFICIO</vt:lpstr>
      <vt:lpstr>TIEMPO DE RESPUESTA</vt:lpstr>
      <vt:lpstr>NOTIFICACIÓN DE ARANCEL</vt:lpstr>
      <vt:lpstr>VISTA DE ARANCEL EN PAGINA DE PAGOS</vt:lpstr>
      <vt:lpstr>MODIFICACIÓN DE ARANCELES</vt:lpstr>
      <vt:lpstr>INHABILITACIÓN DE ARANCELES</vt:lpstr>
      <vt:lpstr>DUDAS Y ACLARACIONES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Jose Castro</dc:creator>
  <cp:lastModifiedBy>C.P. Rafael Ixta</cp:lastModifiedBy>
  <cp:revision>21</cp:revision>
  <dcterms:created xsi:type="dcterms:W3CDTF">2016-04-25T18:20:06Z</dcterms:created>
  <dcterms:modified xsi:type="dcterms:W3CDTF">2020-02-19T16:36:37Z</dcterms:modified>
</cp:coreProperties>
</file>